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Lusitana"/>
      <p:regular r:id="rId24"/>
      <p:bold r:id="rId25"/>
    </p:embeddedFont>
    <p:embeddedFont>
      <p:font typeface="Average"/>
      <p:regular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Lusitana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verage-regular.fntdata"/><Relationship Id="rId25" Type="http://schemas.openxmlformats.org/officeDocument/2006/relationships/font" Target="fonts/Lusitana-bold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2.jpg>
</file>

<file path=ppt/media/image3.jpg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99eae7cbb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99eae7cbb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99eae7cbb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99eae7cbb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99eae7cb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99eae7cb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99eae7cb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99eae7cb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99eae7cbb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99eae7cbb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99eae7cb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99eae7cb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b7707e64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b7707e64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99eae7cb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99eae7cb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99eae7cb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99eae7cb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b7707e64d_1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b7707e64d_1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99eae7cb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99eae7cb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99eae7cbb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99eae7cbb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99eae7cbb_8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99eae7cbb_8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usitana"/>
                <a:ea typeface="Lusitana"/>
                <a:cs typeface="Lusitana"/>
                <a:sym typeface="Lusit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gif"/><Relationship Id="rId4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usitana"/>
                <a:ea typeface="Lusitana"/>
                <a:cs typeface="Lusitana"/>
                <a:sym typeface="Lusitana"/>
              </a:rPr>
              <a:t>DeFaketector</a:t>
            </a:r>
            <a:endParaRPr>
              <a:latin typeface="Lusitana"/>
              <a:ea typeface="Lusitana"/>
              <a:cs typeface="Lusitana"/>
              <a:sym typeface="Lusitana"/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the </a:t>
            </a:r>
            <a:r>
              <a:rPr lang="en">
                <a:solidFill>
                  <a:srgbClr val="B6D7A8"/>
                </a:solidFill>
                <a:latin typeface="Average"/>
                <a:ea typeface="Average"/>
                <a:cs typeface="Average"/>
                <a:sym typeface="Average"/>
              </a:rPr>
              <a:t>deep fake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>
                <a:solidFill>
                  <a:srgbClr val="B45F06"/>
                </a:solidFill>
                <a:latin typeface="Average"/>
                <a:ea typeface="Average"/>
                <a:cs typeface="Average"/>
                <a:sym typeface="Average"/>
              </a:rPr>
              <a:t>fact checker</a:t>
            </a:r>
            <a:endParaRPr>
              <a:solidFill>
                <a:srgbClr val="B45F0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3941400" y="4162850"/>
            <a:ext cx="50502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verage"/>
                <a:ea typeface="Average"/>
                <a:cs typeface="Average"/>
                <a:sym typeface="Average"/>
              </a:rPr>
              <a:t>powered by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Artificial Incompetence</a:t>
            </a:r>
            <a:endParaRPr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7263200" y="4896825"/>
            <a:ext cx="2185500" cy="2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rPr>
              <a:t>(</a:t>
            </a:r>
            <a:r>
              <a:rPr lang="en" sz="700"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rPr>
              <a:t>w</a:t>
            </a:r>
            <a:r>
              <a:rPr lang="en" sz="700"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rPr>
              <a:t>e’re not incompetent, we promise)</a:t>
            </a:r>
            <a:endParaRPr>
              <a:solidFill>
                <a:schemeClr val="accen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000" y="142388"/>
            <a:ext cx="7106000" cy="485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50" y="180813"/>
            <a:ext cx="7879500" cy="478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/>
        </p:nvSpPr>
        <p:spPr>
          <a:xfrm>
            <a:off x="419875" y="252475"/>
            <a:ext cx="8232600" cy="46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Practical feasibility</a:t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rage"/>
              <a:buChar char="-"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‘Tech stuff’ </a:t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verage"/>
              <a:buChar char="-"/>
            </a:pPr>
            <a:r>
              <a:rPr lang="en" sz="24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What:</a:t>
            </a:r>
            <a:r>
              <a:rPr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Model that uses ‘video’ instead of stills: Can ‘inflate’ Frame models for Video</a:t>
            </a:r>
            <a:r>
              <a:rPr baseline="30000"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1</a:t>
            </a:r>
            <a:endParaRPr baseline="30000" sz="24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verage"/>
              <a:buChar char="-"/>
            </a:pPr>
            <a:r>
              <a:rPr lang="en" sz="24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What:</a:t>
            </a:r>
            <a:r>
              <a:rPr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Model that uses audio</a:t>
            </a:r>
            <a:r>
              <a:rPr baseline="30000"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baseline="30000" sz="24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verage"/>
              <a:buChar char="-"/>
            </a:pPr>
            <a:r>
              <a:rPr lang="en" sz="24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What:</a:t>
            </a:r>
            <a:r>
              <a:rPr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Model that uses metadata </a:t>
            </a:r>
            <a:endParaRPr sz="24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rage"/>
              <a:buChar char="-"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‘Legal stuff’</a:t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verage"/>
              <a:buChar char="-"/>
            </a:pPr>
            <a:r>
              <a:rPr lang="en" sz="24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Viable</a:t>
            </a:r>
            <a:r>
              <a:rPr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, but we need licenses to be compliant with EU regulations </a:t>
            </a:r>
            <a:endParaRPr sz="24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verage"/>
              <a:buChar char="-"/>
            </a:pPr>
            <a:r>
              <a:rPr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Be careful with </a:t>
            </a:r>
            <a:r>
              <a:rPr lang="en" sz="24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where</a:t>
            </a:r>
            <a:r>
              <a:rPr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we store data and </a:t>
            </a:r>
            <a:r>
              <a:rPr lang="en" sz="24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who</a:t>
            </a:r>
            <a:r>
              <a:rPr lang="en" sz="24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we share it with</a:t>
            </a:r>
            <a:endParaRPr sz="24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0" name="Google Shape;130;p24"/>
          <p:cNvSpPr txBox="1"/>
          <p:nvPr/>
        </p:nvSpPr>
        <p:spPr>
          <a:xfrm>
            <a:off x="6137725" y="4750825"/>
            <a:ext cx="5421300" cy="1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1: (13D) </a:t>
            </a:r>
            <a:r>
              <a:rPr b="1" lang="en" sz="6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Quo Vadis, Action Recognition? A New Model and the Kinetics Dataset</a:t>
            </a:r>
            <a:endParaRPr b="1" sz="6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2: </a:t>
            </a:r>
            <a:r>
              <a:rPr b="1" lang="en" sz="6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Looking to Listen: Audio-Visual Speech Separation</a:t>
            </a:r>
            <a:endParaRPr b="1" sz="6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038" y="318438"/>
            <a:ext cx="7999925" cy="450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summarize: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world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information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2CC"/>
                </a:solidFill>
              </a:rPr>
              <a:t>Faster intervention ,  Better Models</a:t>
            </a:r>
            <a:endParaRPr sz="3600">
              <a:solidFill>
                <a:srgbClr val="FFF2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6"/>
          <p:cNvSpPr txBox="1"/>
          <p:nvPr/>
        </p:nvSpPr>
        <p:spPr>
          <a:xfrm>
            <a:off x="-218825" y="4066625"/>
            <a:ext cx="9706200" cy="13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Let the world hack for</a:t>
            </a:r>
            <a:r>
              <a:rPr lang="en" sz="3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 sz="3600">
                <a:solidFill>
                  <a:srgbClr val="46A849"/>
                </a:solidFill>
                <a:latin typeface="Average"/>
                <a:ea typeface="Average"/>
                <a:cs typeface="Average"/>
                <a:sym typeface="Average"/>
              </a:rPr>
              <a:t>peace</a:t>
            </a:r>
            <a:r>
              <a:rPr lang="en" sz="3000">
                <a:solidFill>
                  <a:srgbClr val="46A849"/>
                </a:solidFill>
                <a:latin typeface="Average"/>
                <a:ea typeface="Average"/>
                <a:cs typeface="Average"/>
                <a:sym typeface="Average"/>
              </a:rPr>
              <a:t>,</a:t>
            </a:r>
            <a:r>
              <a:rPr lang="en" sz="3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 sz="3600">
                <a:solidFill>
                  <a:srgbClr val="FFFF00"/>
                </a:solidFill>
                <a:latin typeface="Average"/>
                <a:ea typeface="Average"/>
                <a:cs typeface="Average"/>
                <a:sym typeface="Average"/>
              </a:rPr>
              <a:t>justice</a:t>
            </a:r>
            <a:r>
              <a:rPr lang="en" sz="3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 sz="3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and</a:t>
            </a:r>
            <a:r>
              <a:rPr lang="en" sz="3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 sz="3600">
                <a:solidFill>
                  <a:srgbClr val="4A86E8"/>
                </a:solidFill>
                <a:latin typeface="Average"/>
                <a:ea typeface="Average"/>
                <a:cs typeface="Average"/>
                <a:sym typeface="Average"/>
              </a:rPr>
              <a:t>security</a:t>
            </a:r>
            <a:r>
              <a:rPr lang="en" sz="3000">
                <a:solidFill>
                  <a:srgbClr val="4A86E8"/>
                </a:solidFill>
                <a:latin typeface="Average"/>
                <a:ea typeface="Average"/>
                <a:cs typeface="Average"/>
                <a:sym typeface="Average"/>
              </a:rPr>
              <a:t>!</a:t>
            </a:r>
            <a:endParaRPr sz="3000">
              <a:solidFill>
                <a:srgbClr val="4A86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1850" y="1244625"/>
            <a:ext cx="3539000" cy="265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925" y="1244613"/>
            <a:ext cx="3539000" cy="26542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1953250" y="4108800"/>
            <a:ext cx="15447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Real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6569125" y="4108800"/>
            <a:ext cx="15447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Fake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Challenge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2106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HOWEVER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Different </a:t>
            </a:r>
            <a:r>
              <a:rPr lang="en" sz="2400">
                <a:solidFill>
                  <a:srgbClr val="FFF2CC"/>
                </a:solidFill>
              </a:rPr>
              <a:t>resolutions</a:t>
            </a:r>
            <a:endParaRPr sz="2400">
              <a:solidFill>
                <a:srgbClr val="FFF2CC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>
                <a:solidFill>
                  <a:srgbClr val="FFF2CC"/>
                </a:solidFill>
              </a:rPr>
              <a:t>Blurry</a:t>
            </a:r>
            <a:r>
              <a:rPr lang="en" sz="2400"/>
              <a:t> videos (background)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>
                <a:solidFill>
                  <a:srgbClr val="FFF2CC"/>
                </a:solidFill>
              </a:rPr>
              <a:t>Real</a:t>
            </a:r>
            <a:r>
              <a:rPr lang="en" sz="2400"/>
              <a:t> videos that UN will have to deal with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Generalizable approach</a:t>
            </a:r>
            <a:endParaRPr sz="2400"/>
          </a:p>
        </p:txBody>
      </p:sp>
      <p:sp>
        <p:nvSpPr>
          <p:cNvPr id="77" name="Google Shape;77;p15"/>
          <p:cNvSpPr txBox="1"/>
          <p:nvPr/>
        </p:nvSpPr>
        <p:spPr>
          <a:xfrm>
            <a:off x="311700" y="1148550"/>
            <a:ext cx="8434500" cy="1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verage"/>
              <a:buChar char="-"/>
            </a:pPr>
            <a:r>
              <a:rPr lang="en"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Given synthetic data, the state of the art model achieves </a:t>
            </a:r>
            <a:r>
              <a:rPr lang="en" sz="24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70%</a:t>
            </a:r>
            <a:r>
              <a:rPr lang="en"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accuracy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419875" y="404875"/>
            <a:ext cx="82326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rage"/>
              <a:buChar char="-"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Old models vs new </a:t>
            </a: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techniques</a:t>
            </a:r>
            <a:r>
              <a:rPr baseline="30000"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1</a:t>
            </a:r>
            <a:endParaRPr baseline="30000"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rage"/>
              <a:buChar char="-"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Future: We will need a ‘anti-virus’</a:t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787150"/>
            <a:ext cx="2286000" cy="23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59975" y="4792825"/>
            <a:ext cx="3454200" cy="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1: 8000</a:t>
            </a:r>
            <a:r>
              <a:rPr lang="en" sz="1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papers submitted to </a:t>
            </a:r>
            <a:r>
              <a:rPr b="1" lang="en" sz="1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one</a:t>
            </a:r>
            <a:r>
              <a:rPr lang="en" sz="1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conference this year alone!</a:t>
            </a:r>
            <a:endParaRPr sz="10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/>
        </p:nvSpPr>
        <p:spPr>
          <a:xfrm>
            <a:off x="419875" y="404875"/>
            <a:ext cx="82326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rage"/>
              <a:buChar char="-"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We need a more holistic approach</a:t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rage"/>
              <a:buChar char="-"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Which </a:t>
            </a:r>
            <a:r>
              <a:rPr lang="en" sz="3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actively</a:t>
            </a: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collects data, as it emerges, by engaging people who encounter it</a:t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rage"/>
              <a:buChar char="-"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Only using video is </a:t>
            </a:r>
            <a:r>
              <a:rPr lang="en" sz="3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not</a:t>
            </a:r>
            <a:r>
              <a:rPr i="1" lang="en" sz="3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 sz="3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enough</a:t>
            </a:r>
            <a:endParaRPr sz="3000">
              <a:solidFill>
                <a:srgbClr val="FFF2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Consider:</a:t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rage"/>
              <a:buChar char="-"/>
            </a:pP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 video by a </a:t>
            </a:r>
            <a:r>
              <a:rPr b="1" lang="en" sz="3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newly created account</a:t>
            </a: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with 0 subscribers, made 3 days </a:t>
            </a:r>
            <a:r>
              <a:rPr b="1" lang="en" sz="3000">
                <a:solidFill>
                  <a:srgbClr val="FCE5CD"/>
                </a:solidFill>
                <a:latin typeface="Average"/>
                <a:ea typeface="Average"/>
                <a:cs typeface="Average"/>
                <a:sym typeface="Average"/>
              </a:rPr>
              <a:t>before an important election</a:t>
            </a:r>
            <a:endParaRPr b="1" sz="3000">
              <a:solidFill>
                <a:srgbClr val="FCE5CD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452" y="1000550"/>
            <a:ext cx="2857776" cy="43341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343675" y="1528125"/>
            <a:ext cx="3642300" cy="3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Use </a:t>
            </a:r>
            <a:r>
              <a:rPr lang="en" sz="3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additional</a:t>
            </a:r>
            <a:r>
              <a:rPr lang="en" sz="30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information</a:t>
            </a:r>
            <a:endParaRPr sz="30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rPr>
              <a:t>Engage the user</a:t>
            </a:r>
            <a:endParaRPr sz="30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419875" y="100075"/>
            <a:ext cx="82326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How will we tackle this?</a:t>
            </a:r>
            <a:endParaRPr sz="6000">
              <a:solidFill>
                <a:srgbClr val="FFF2CC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/>
        </p:nvSpPr>
        <p:spPr>
          <a:xfrm>
            <a:off x="419875" y="404875"/>
            <a:ext cx="82326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419875" y="100075"/>
            <a:ext cx="82326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How will we tackle this?</a:t>
            </a:r>
            <a:endParaRPr sz="6000">
              <a:solidFill>
                <a:srgbClr val="FFF2CC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6225" y="1382275"/>
            <a:ext cx="4465351" cy="3371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343675" y="1528125"/>
            <a:ext cx="3642300" cy="3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Average"/>
                <a:ea typeface="Average"/>
                <a:cs typeface="Average"/>
                <a:sym typeface="Average"/>
              </a:rPr>
              <a:t>Use additional information</a:t>
            </a:r>
            <a:endParaRPr sz="3000">
              <a:solidFill>
                <a:schemeClr val="accen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2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2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Engage</a:t>
            </a:r>
            <a:r>
              <a:rPr lang="en" sz="3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the user</a:t>
            </a:r>
            <a:endParaRPr sz="30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53913"/>
            <a:ext cx="9144002" cy="403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7000"/>
            <a:ext cx="9144002" cy="401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